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8"/>
  </p:notesMasterIdLst>
  <p:sldIdLst>
    <p:sldId id="256" r:id="rId2"/>
    <p:sldId id="403" r:id="rId3"/>
    <p:sldId id="762" r:id="rId4"/>
    <p:sldId id="471" r:id="rId5"/>
    <p:sldId id="763" r:id="rId6"/>
    <p:sldId id="579" r:id="rId7"/>
    <p:sldId id="563" r:id="rId8"/>
    <p:sldId id="629" r:id="rId9"/>
    <p:sldId id="757" r:id="rId10"/>
    <p:sldId id="664" r:id="rId11"/>
    <p:sldId id="564" r:id="rId12"/>
    <p:sldId id="565" r:id="rId13"/>
    <p:sldId id="740" r:id="rId14"/>
    <p:sldId id="741" r:id="rId15"/>
    <p:sldId id="499" r:id="rId16"/>
    <p:sldId id="508" r:id="rId17"/>
    <p:sldId id="520" r:id="rId18"/>
    <p:sldId id="584" r:id="rId19"/>
    <p:sldId id="666" r:id="rId20"/>
    <p:sldId id="703" r:id="rId21"/>
    <p:sldId id="707" r:id="rId22"/>
    <p:sldId id="709" r:id="rId23"/>
    <p:sldId id="670" r:id="rId24"/>
    <p:sldId id="569" r:id="rId25"/>
    <p:sldId id="671" r:id="rId26"/>
    <p:sldId id="708" r:id="rId27"/>
    <p:sldId id="509" r:id="rId28"/>
    <p:sldId id="662" r:id="rId29"/>
    <p:sldId id="578" r:id="rId30"/>
    <p:sldId id="510" r:id="rId31"/>
    <p:sldId id="663" r:id="rId32"/>
    <p:sldId id="549" r:id="rId33"/>
    <p:sldId id="577" r:id="rId34"/>
    <p:sldId id="572" r:id="rId35"/>
    <p:sldId id="598" r:id="rId36"/>
    <p:sldId id="767" r:id="rId37"/>
    <p:sldId id="551" r:id="rId38"/>
    <p:sldId id="548" r:id="rId39"/>
    <p:sldId id="521" r:id="rId40"/>
    <p:sldId id="782" r:id="rId41"/>
    <p:sldId id="518" r:id="rId42"/>
    <p:sldId id="587" r:id="rId43"/>
    <p:sldId id="591" r:id="rId44"/>
    <p:sldId id="590" r:id="rId45"/>
    <p:sldId id="588" r:id="rId46"/>
    <p:sldId id="589" r:id="rId47"/>
    <p:sldId id="764" r:id="rId48"/>
    <p:sldId id="770" r:id="rId49"/>
    <p:sldId id="771" r:id="rId50"/>
    <p:sldId id="597" r:id="rId51"/>
    <p:sldId id="765" r:id="rId52"/>
    <p:sldId id="766" r:id="rId53"/>
    <p:sldId id="720" r:id="rId54"/>
    <p:sldId id="524" r:id="rId55"/>
    <p:sldId id="781" r:id="rId56"/>
    <p:sldId id="730" r:id="rId57"/>
    <p:sldId id="772" r:id="rId58"/>
    <p:sldId id="514" r:id="rId59"/>
    <p:sldId id="773" r:id="rId60"/>
    <p:sldId id="517" r:id="rId61"/>
    <p:sldId id="515" r:id="rId62"/>
    <p:sldId id="516" r:id="rId63"/>
    <p:sldId id="774" r:id="rId64"/>
    <p:sldId id="779" r:id="rId65"/>
    <p:sldId id="780" r:id="rId66"/>
    <p:sldId id="775" r:id="rId67"/>
    <p:sldId id="776" r:id="rId68"/>
    <p:sldId id="777" r:id="rId69"/>
    <p:sldId id="778" r:id="rId70"/>
    <p:sldId id="756" r:id="rId71"/>
    <p:sldId id="768" r:id="rId72"/>
    <p:sldId id="531" r:id="rId73"/>
    <p:sldId id="533" r:id="rId74"/>
    <p:sldId id="759" r:id="rId75"/>
    <p:sldId id="536" r:id="rId76"/>
    <p:sldId id="535" r:id="rId77"/>
    <p:sldId id="538" r:id="rId78"/>
    <p:sldId id="540" r:id="rId79"/>
    <p:sldId id="758" r:id="rId80"/>
    <p:sldId id="541" r:id="rId81"/>
    <p:sldId id="542" r:id="rId82"/>
    <p:sldId id="544" r:id="rId83"/>
    <p:sldId id="545" r:id="rId84"/>
    <p:sldId id="546" r:id="rId85"/>
    <p:sldId id="547" r:id="rId86"/>
    <p:sldId id="550" r:id="rId8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62"/>
            <p14:sldId id="471"/>
            <p14:sldId id="763"/>
            <p14:sldId id="579"/>
            <p14:sldId id="563"/>
            <p14:sldId id="629"/>
            <p14:sldId id="757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670"/>
            <p14:sldId id="569"/>
            <p14:sldId id="671"/>
            <p14:sldId id="708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767"/>
            <p14:sldId id="551"/>
            <p14:sldId id="548"/>
            <p14:sldId id="521"/>
            <p14:sldId id="782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720"/>
            <p14:sldId id="524"/>
            <p14:sldId id="781"/>
            <p14:sldId id="730"/>
            <p14:sldId id="772"/>
            <p14:sldId id="514"/>
            <p14:sldId id="773"/>
            <p14:sldId id="517"/>
            <p14:sldId id="515"/>
            <p14:sldId id="516"/>
            <p14:sldId id="774"/>
            <p14:sldId id="779"/>
            <p14:sldId id="780"/>
            <p14:sldId id="775"/>
            <p14:sldId id="776"/>
            <p14:sldId id="777"/>
            <p14:sldId id="778"/>
            <p14:sldId id="756"/>
            <p14:sldId id="768"/>
            <p14:sldId id="531"/>
            <p14:sldId id="533"/>
            <p14:sldId id="759"/>
            <p14:sldId id="536"/>
            <p14:sldId id="535"/>
            <p14:sldId id="538"/>
            <p14:sldId id="540"/>
            <p14:sldId id="758"/>
            <p14:sldId id="541"/>
            <p14:sldId id="542"/>
            <p14:sldId id="544"/>
            <p14:sldId id="545"/>
            <p14:sldId id="546"/>
            <p14:sldId id="54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FB8E20"/>
    <a:srgbClr val="9E60B8"/>
    <a:srgbClr val="025249"/>
    <a:srgbClr val="28A136"/>
    <a:srgbClr val="EF7D1D"/>
    <a:srgbClr val="CA9FC9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66"/>
    <p:restoredTop sz="96853" autoAdjust="0"/>
  </p:normalViewPr>
  <p:slideViewPr>
    <p:cSldViewPr snapToGrid="0" snapToObjects="1">
      <p:cViewPr varScale="1">
        <p:scale>
          <a:sx n="151" d="100"/>
          <a:sy n="151" d="100"/>
        </p:scale>
        <p:origin x="131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989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66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478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51764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418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769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3485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2531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437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3842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3161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26993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8680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20442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5982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5399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1110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9793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7131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54515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03092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3340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90631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10677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346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83800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57346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06960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77726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496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21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590730"/>
            <a:ext cx="9905999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8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3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25.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953000" y="5267270"/>
            <a:ext cx="4158695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oose-graphql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5CC0B5E-0BE0-2F47-850F-573DAC4E2AAF}"/>
              </a:ext>
            </a:extLst>
          </p:cNvPr>
          <p:cNvSpPr/>
          <p:nvPr/>
        </p:nvSpPr>
        <p:spPr>
          <a:xfrm>
            <a:off x="2817737" y="4745696"/>
            <a:ext cx="214642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Workshop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4953001" y="4745696"/>
            <a:ext cx="415869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 Apollo und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-workshop/</a:t>
            </a:r>
            <a:r>
              <a:rPr lang="de-DE" sz="1600" cap="none" spc="100" dirty="0" err="1"/>
              <a:t>app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95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 Architektur im Client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 und aus einer Hand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sdfasdf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http://localhost:4000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max.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FF0000"/>
                </a:solidFill>
                <a:latin typeface="Source Sans Pro" panose="020B0503030403020204" pitchFamily="34" charset="77"/>
              </a:rPr>
              <a:t>Übung: 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Starte den Server ("backend") und den REST-Service (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Öffne den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(http://localhost:4000)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ggf. meinen Rechner benutzen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Mach dich mit der API des Projektes vertraut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Führe einen Query aus, mit dem Du alle Projekte und alle Benutzer findest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Füge einem Projekt eine neue Aufgabe ("Task") hinzu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67828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11978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3857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"All-inclusive"-Lösung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Query Ausführung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1CA7293-C550-044C-97BE-4733D2F805F1}"/>
              </a:ext>
            </a:extLst>
          </p:cNvPr>
          <p:cNvSpPr/>
          <p:nvPr/>
        </p:nvSpPr>
        <p:spPr>
          <a:xfrm>
            <a:off x="3014134" y="3782747"/>
            <a:ext cx="6688666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typeDefs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...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9C1342-1D82-3B43-94D8-8E9C98F892EA}"/>
              </a:ext>
            </a:extLst>
          </p:cNvPr>
          <p:cNvSpPr/>
          <p:nvPr/>
        </p:nvSpPr>
        <p:spPr>
          <a:xfrm>
            <a:off x="643338" y="487535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402D07C-A72D-D646-ADFC-4D2F80EFE5F6}"/>
              </a:ext>
            </a:extLst>
          </p:cNvPr>
          <p:cNvSpPr txBox="1"/>
          <p:nvPr/>
        </p:nvSpPr>
        <p:spPr>
          <a:xfrm>
            <a:off x="203200" y="4523650"/>
            <a:ext cx="1957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Konfiguration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7C1184-1264-2849-BD4F-EB98739333F4}"/>
              </a:ext>
            </a:extLst>
          </p:cNvPr>
          <p:cNvSpPr txBox="1"/>
          <p:nvPr/>
        </p:nvSpPr>
        <p:spPr>
          <a:xfrm>
            <a:off x="203200" y="5998738"/>
            <a:ext cx="236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Start</a:t>
            </a:r>
          </a:p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(Port 4000)</a:t>
            </a:r>
          </a:p>
        </p:txBody>
      </p:sp>
    </p:spTree>
    <p:extLst>
      <p:ext uri="{BB962C8B-B14F-4D97-AF65-F5344CB8AC3E}">
        <p14:creationId xmlns:p14="http://schemas.microsoft.com/office/powerpoint/2010/main" val="222003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7" name="Rechteck 6"/>
          <p:cNvSpPr/>
          <p:nvPr/>
        </p:nvSpPr>
        <p:spPr>
          <a:xfrm>
            <a:off x="84783" y="40232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Konfiguration 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beim Server-Start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B5FE5D7-34A8-3447-B265-C415D7DBD981}"/>
              </a:ext>
            </a:extLst>
          </p:cNvPr>
          <p:cNvSpPr/>
          <p:nvPr/>
        </p:nvSpPr>
        <p:spPr>
          <a:xfrm>
            <a:off x="84783" y="54710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Starten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</p:spTree>
    <p:extLst>
      <p:ext uri="{BB962C8B-B14F-4D97-AF65-F5344CB8AC3E}">
        <p14:creationId xmlns:p14="http://schemas.microsoft.com/office/powerpoint/2010/main" val="316632590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Zugriff auf (externe) Daten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 konfigurieren und starten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985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title: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description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Task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[Project!]!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in eigener Datei/eigenen Dateien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6380418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();</a:t>
            </a:r>
          </a:p>
        </p:txBody>
      </p:sp>
      <p:sp>
        <p:nvSpPr>
          <p:cNvPr id="7" name="Rechteck 6"/>
          <p:cNvSpPr/>
          <p:nvPr/>
        </p:nvSpPr>
        <p:spPr>
          <a:xfrm>
            <a:off x="84783" y="40232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Konfiguration 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beim Server-Start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B5FE5D7-34A8-3447-B265-C415D7DBD981}"/>
              </a:ext>
            </a:extLst>
          </p:cNvPr>
          <p:cNvSpPr/>
          <p:nvPr/>
        </p:nvSpPr>
        <p:spPr>
          <a:xfrm>
            <a:off x="84783" y="54710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Starten 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</p:spTree>
    <p:extLst>
      <p:ext uri="{BB962C8B-B14F-4D97-AF65-F5344CB8AC3E}">
        <p14:creationId xmlns:p14="http://schemas.microsoft.com/office/powerpoint/2010/main" val="18839673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C60DCB-D132-6E4D-95B7-40CB287A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143A6F-56A0-0A40-B3CD-2776C776C6F7}"/>
              </a:ext>
            </a:extLst>
          </p:cNvPr>
          <p:cNvSpPr txBox="1"/>
          <p:nvPr/>
        </p:nvSpPr>
        <p:spPr>
          <a:xfrm>
            <a:off x="1117600" y="1982450"/>
            <a:ext cx="68180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800" dirty="0">
                <a:solidFill>
                  <a:srgbClr val="FF0000"/>
                </a:solidFill>
              </a:rPr>
              <a:t>AB HIER TODO</a:t>
            </a:r>
          </a:p>
        </p:txBody>
      </p:sp>
    </p:spTree>
    <p:extLst>
      <p:ext uri="{BB962C8B-B14F-4D97-AF65-F5344CB8AC3E}">
        <p14:creationId xmlns:p14="http://schemas.microsoft.com/office/powerpoint/2010/main" val="3958402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290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5771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40462240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24260857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-Methode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Signatur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500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FF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todo</a:t>
            </a:r>
            <a:endParaRPr lang="de-DE" sz="1625" dirty="0">
              <a:solidFill>
                <a:srgbClr val="FF0000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23887625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-Objekt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Signatur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500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FF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todo</a:t>
            </a:r>
            <a:endParaRPr lang="de-DE" sz="1625" dirty="0">
              <a:solidFill>
                <a:srgbClr val="FF0000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73287107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Zusammensetzen und Starten des Servers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Signatur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500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FF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todo</a:t>
            </a:r>
            <a:endParaRPr lang="de-DE" sz="1625" dirty="0">
              <a:solidFill>
                <a:srgbClr val="FF0000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396869660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DB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(REST kommt später)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421850667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Zugriff auf externe Systeme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der Antwort, wenn HTTP Header kommt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Ausblick: Caching von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Webserver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Apollo Cache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Plug-in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54432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Zugriff auf externe Systeme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Data Source: Datenbank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Normale Klasse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Caching, aber für einige DBs fertige Implementierungen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5006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FF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todo</a:t>
            </a:r>
            <a:endParaRPr lang="de-DE" sz="1625" dirty="0">
              <a:solidFill>
                <a:srgbClr val="FF0000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5718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Prüfen,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wieviele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Anfragen es aus der Query heraus gibt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wieviele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tatsächlich ausgeführt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Ausblick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ggf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nur zeigen): HTTP Cache einschalten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(optional) Übung 3: Data Source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1689161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Typ-sichere Clients mit </a:t>
            </a:r>
            <a:r>
              <a:rPr lang="de-DE" spc="100" dirty="0" err="1"/>
              <a:t>React</a:t>
            </a:r>
            <a:r>
              <a:rPr lang="de-DE" spc="100" dirty="0"/>
              <a:t>, Apollo und </a:t>
            </a:r>
            <a:r>
              <a:rPr lang="de-DE" spc="100" dirty="0" err="1"/>
              <a:t>TypeScript</a:t>
            </a:r>
            <a:endParaRPr lang="de-DE" spc="1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Clients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28956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10244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9D8C7-4854-B344-927D-0A55D49E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2404391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660294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Anwendungsweiter, globaler 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Cache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sorgt für konsistente Darstellung der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174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A0BED76-CCEE-F64F-8258-05128809438D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ist für Kommunikation mit Backend zuständig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Zentraler Cache, Authentifizierung, Fehlerbehandlung, ...</a:t>
            </a:r>
          </a:p>
        </p:txBody>
      </p:sp>
    </p:spTree>
    <p:extLst>
      <p:ext uri="{BB962C8B-B14F-4D97-AF65-F5344CB8AC3E}">
        <p14:creationId xmlns:p14="http://schemas.microsoft.com/office/powerpoint/2010/main" val="217369852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&lt;/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&gt;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dann in allen Komponenten möglich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73534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201989183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77295238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0094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84120874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32477371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(QUERY);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 (Alpha!)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 API in Alpha Version verfügbar</a:t>
            </a:r>
          </a:p>
        </p:txBody>
      </p:sp>
    </p:spTree>
    <p:extLst>
      <p:ext uri="{BB962C8B-B14F-4D97-AF65-F5344CB8AC3E}">
        <p14:creationId xmlns:p14="http://schemas.microsoft.com/office/powerpoint/2010/main" val="63043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 und ggf. Variablen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client:codegen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40913570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10808610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115103905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82540377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3163950307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34174575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3878477"/>
            <a:ext cx="8289235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Mehr </a:t>
            </a:r>
            <a:r>
              <a:rPr lang="de-DE" sz="2400" b="1" dirty="0" err="1">
                <a:solidFill>
                  <a:srgbClr val="025249"/>
                </a:solidFill>
              </a:rPr>
              <a:t>GraphQL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(nur) Lösung für Over- oder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Under-fetching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Häufig genanntes technisches Argument für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M.E. aber nicht das wichtigste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Flexible, fachliche Abfragen möglich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Gute Möglichkeit, Domainmodel abzubilden und zur Verfügung zu stellen</a:t>
            </a:r>
          </a:p>
        </p:txBody>
      </p:sp>
    </p:spTree>
    <p:extLst>
      <p:ext uri="{BB962C8B-B14F-4D97-AF65-F5344CB8AC3E}">
        <p14:creationId xmlns:p14="http://schemas.microsoft.com/office/powerpoint/2010/main" val="4044372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3444</Words>
  <Application>Microsoft Macintosh PowerPoint</Application>
  <PresentationFormat>A4-Papier (210 x 297 mm)</PresentationFormat>
  <Paragraphs>926</Paragraphs>
  <Slides>86</Slides>
  <Notes>44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86</vt:i4>
      </vt:variant>
    </vt:vector>
  </HeadingPairs>
  <TitlesOfParts>
    <vt:vector size="99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25. Juni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Source-Code: graphql-workshop/app</vt:lpstr>
      <vt:lpstr>http://localhost:4000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Abfragen mit GraphQL</vt:lpstr>
      <vt:lpstr>Einsatzszenarien</vt:lpstr>
      <vt:lpstr>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GraphQL-java</vt:lpstr>
      <vt:lpstr>Teil 2: Runtime-Umgebung (AKA: Eure Anwendung)</vt:lpstr>
      <vt:lpstr>PowerPoint-Präsentation</vt:lpstr>
      <vt:lpstr>Apollo-Server</vt:lpstr>
      <vt:lpstr>Das Schema in Apollo Server</vt:lpstr>
      <vt:lpstr>GraphQL Server mit Apollo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Das Schema in Apollo Server</vt:lpstr>
      <vt:lpstr>Das Schema in Apollo Server</vt:lpstr>
      <vt:lpstr>Übung 1: Schema Definieren</vt:lpstr>
      <vt:lpstr>PowerPoint-Präsentation</vt:lpstr>
      <vt:lpstr>Schritt 2: Resolver </vt:lpstr>
      <vt:lpstr>Schritt 2: Resolver </vt:lpstr>
      <vt:lpstr>Schritt 2: Resolver </vt:lpstr>
      <vt:lpstr>Schritt 2: Resolver</vt:lpstr>
      <vt:lpstr>Schritt 2: Resolver</vt:lpstr>
      <vt:lpstr>Schritt 2: Resolver</vt:lpstr>
      <vt:lpstr>Schritt 2: Resolver</vt:lpstr>
      <vt:lpstr>Schritt 2: Resolver</vt:lpstr>
      <vt:lpstr>Übung 2: Resolver implementieren</vt:lpstr>
      <vt:lpstr>Schritt 3: Zugriff auf externe Systeme</vt:lpstr>
      <vt:lpstr>Schritt 3: Zugriff auf externe Systeme</vt:lpstr>
      <vt:lpstr>(optional) Übung 3: Data Source implementieren</vt:lpstr>
      <vt:lpstr>Typ-sichere Clients mit React, Apollo und TypeScript</vt:lpstr>
      <vt:lpstr>PowerPoint-Präsentation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837</cp:revision>
  <cp:lastPrinted>2019-05-21T12:31:45Z</cp:lastPrinted>
  <dcterms:created xsi:type="dcterms:W3CDTF">2016-03-28T15:59:53Z</dcterms:created>
  <dcterms:modified xsi:type="dcterms:W3CDTF">2019-06-18T09:38:49Z</dcterms:modified>
</cp:coreProperties>
</file>

<file path=docProps/thumbnail.jpeg>
</file>